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311" r:id="rId4"/>
    <p:sldId id="326" r:id="rId5"/>
    <p:sldId id="327" r:id="rId6"/>
    <p:sldId id="328" r:id="rId7"/>
    <p:sldId id="309" r:id="rId8"/>
    <p:sldId id="318" r:id="rId9"/>
    <p:sldId id="322" r:id="rId10"/>
    <p:sldId id="323" r:id="rId11"/>
    <p:sldId id="305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F28"/>
    <a:srgbClr val="F12193"/>
    <a:srgbClr val="04D9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94719"/>
  </p:normalViewPr>
  <p:slideViewPr>
    <p:cSldViewPr>
      <p:cViewPr varScale="1">
        <p:scale>
          <a:sx n="78" d="100"/>
          <a:sy n="78" d="100"/>
        </p:scale>
        <p:origin x="83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0B72E-F296-42CF-83E7-DC8E38AA113D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F8B20-6ACF-4B7E-9370-467A03DBDD1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85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033D8-85FD-8747-AAAC-A6794FF5E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AACF8E-3BE7-9FE0-5604-C5BD1C00D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3B9BE7-B24F-C8F7-6780-539BE5AD2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530601-046F-B9B0-B16D-DE4619FE0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DF12D0-C89F-BC5C-26D6-62245EA20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286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117A4-1661-701A-BC2F-E28BEF833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48D702C-3013-81EE-6D60-923826C0F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331FB1-BFA9-A5B9-6AC3-68DD5808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CD0C16-E286-FFA0-F68D-4EF8E802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9A5AD4-9A87-087A-441B-09C0BABB5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646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35E9F91-60C1-36CE-18F2-95815455F9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D9E8E25-A718-2D8D-0E5F-52C226F00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8B468A-0E9E-D3CC-5592-8EA8D8F6A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D68DA8-385D-67C8-48CE-62A8C885A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2C0993-E7DE-F44A-49CA-7FBBDD69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72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6D643-E545-E8B3-3D3D-D3278CDC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0542F4-3351-464F-16CB-D2273DE22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8362E5-E6C4-AD50-0495-C20913ADA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9E69F8-1E99-64C8-CE90-387D50A1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8E20D5-3227-3B8E-BE80-8A8DE01A8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34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51586-A527-D116-7685-84F450C7A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4B1EAC-A35C-BDE8-2979-E482718E5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767955-6A83-A0B3-AAE6-2423355C7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32569B1-B41A-EB81-781C-45977F83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1B4FB5-1142-834F-F2E8-F5C255A3B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945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BE9E5-AD94-5AD5-9AE8-BE4B0AD2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D9C7BF-E53B-B1FE-E298-50A043197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4C7E7A-11C1-C1FF-6C12-DE1BA75A4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E21B3D-8DD9-0A04-6DE9-7C241B895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BDFAF0-9421-5BB0-DB14-4EECC84AD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8433119-1164-87A2-7CE4-3E4185B28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5324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3A8C67-AF62-D40D-6823-E2F8384E2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8451D4-FD6B-B5FE-F089-7BCF9EDFD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06C97C9-9F49-EC1A-1C2C-C11A822FD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AFC95DA-F858-3C86-3744-89A0AF2F3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F50699A-DAC3-553D-1EF4-7477BF5DB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6E5D2A8-E8EB-EDE2-42B8-2D934D3B4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203040-89A1-8415-B166-8C73FB794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6DC0A82-E028-FA96-0800-CF3E9229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391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1D4DF-79E3-F6D3-5596-8ECC0D54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B90D0BB-F3E3-496B-AF61-4DB78FB3A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E46C51-9BAD-3C11-2F19-DA263C5E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9B4718-C6C7-2CDC-3107-78E946C5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45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A0ECC8B-387B-BA76-63F0-2340203FC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E193059-87B2-193F-1C59-16C4877CB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4B88F1E-EADD-98D8-B51A-3F9C238D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207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DE8D4B-840D-4F9E-00C5-B4D45616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CA3619-D2C9-0544-5615-755B6BFBC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1CF20A-FEAC-157D-59EC-5EABA0745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8BEF1E7-7B91-F9BC-B4EF-9BB605C2B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623ED9D-454A-488B-7026-98747E72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AFF29D4-1589-86F8-630D-4870412A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724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7EC54-2AAF-48A0-414F-6C42CE2D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AEAF838-8B7B-CFB1-D3BB-021A721467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ACECF5-D0EF-8673-BBAF-164AB1A6E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0FEE24-795B-3363-9852-E6838742D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00C267-018A-DF56-623E-B486DB5A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241A03-659B-75EB-31B9-2C7165E2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79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8AE45A1-2161-9A05-2A11-EB88518F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7A7233-0071-A95C-BE4A-2DB535E88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B9B5B8-1819-685A-7009-6ED47AA479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5C4757-A603-E24D-9BDE-C052679AEDEB}" type="datetimeFigureOut">
              <a:rPr lang="pt-BR" smtClean="0"/>
              <a:t>10/10/2024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B30A37-2B84-DEE1-4B84-01AEA5D5E0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BF22FE5-7DAA-3125-234F-3A1604D7E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55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C39D5BDF-3DFE-98B1-1404-229622FA2887}"/>
              </a:ext>
            </a:extLst>
          </p:cNvPr>
          <p:cNvSpPr txBox="1"/>
          <p:nvPr/>
        </p:nvSpPr>
        <p:spPr>
          <a:xfrm>
            <a:off x="5665507" y="2557848"/>
            <a:ext cx="57788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Planejamento</a:t>
            </a:r>
          </a:p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mensal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BD0A9CE-C095-E1CB-797C-9CC641A616D4}"/>
              </a:ext>
            </a:extLst>
          </p:cNvPr>
          <p:cNvSpPr txBox="1"/>
          <p:nvPr/>
        </p:nvSpPr>
        <p:spPr>
          <a:xfrm>
            <a:off x="7558348" y="4725144"/>
            <a:ext cx="2570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Usual Medium" panose="020B0603030403020204" pitchFamily="34" charset="77"/>
              </a:rPr>
              <a:t>Cliente: </a:t>
            </a:r>
            <a:r>
              <a:rPr lang="pt-BR" sz="1400" dirty="0" err="1">
                <a:solidFill>
                  <a:schemeClr val="bg1"/>
                </a:solidFill>
                <a:latin typeface="Usual Light" panose="020B0403030403020204" pitchFamily="34" charset="77"/>
              </a:rPr>
              <a:t>Transface</a:t>
            </a:r>
            <a:endParaRPr lang="pt-BR" sz="1400" dirty="0">
              <a:solidFill>
                <a:schemeClr val="bg1"/>
              </a:solidFill>
              <a:latin typeface="Usual Light" panose="020B0403030403020204" pitchFamily="34" charset="77"/>
            </a:endParaRPr>
          </a:p>
        </p:txBody>
      </p:sp>
      <p:pic>
        <p:nvPicPr>
          <p:cNvPr id="3" name="Imagem 2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44761535-B5E9-2606-342F-F5384E2F6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641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82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245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Stories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466B21E-1779-39F2-27DB-2CC52F2A3608}"/>
              </a:ext>
            </a:extLst>
          </p:cNvPr>
          <p:cNvGraphicFramePr>
            <a:graphicFrameLocks noGrp="1"/>
          </p:cNvGraphicFramePr>
          <p:nvPr/>
        </p:nvGraphicFramePr>
        <p:xfrm>
          <a:off x="1175792" y="1533587"/>
          <a:ext cx="9840416" cy="194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40416">
                  <a:extLst>
                    <a:ext uri="{9D8B030D-6E8A-4147-A177-3AD203B41FA5}">
                      <a16:colId xmlns:a16="http://schemas.microsoft.com/office/drawing/2014/main" val="17556203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400" dirty="0">
                          <a:latin typeface="Usual Medium" panose="020B0703030403020204" pitchFamily="34" charset="0"/>
                        </a:rPr>
                        <a:t>Sugestões</a:t>
                      </a:r>
                      <a:endParaRPr lang="pt-BR" dirty="0">
                        <a:latin typeface="Usual Medium" panose="020B0703030403020204" pitchFamily="34" charset="0"/>
                      </a:endParaRPr>
                    </a:p>
                  </a:txBody>
                  <a:tcPr>
                    <a:solidFill>
                      <a:srgbClr val="04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1555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das cargas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740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de reuniões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5107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do pessoal trabalhando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6996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de chegadas e saídas de caminhões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4621058"/>
                  </a:ext>
                </a:extLst>
              </a:tr>
            </a:tbl>
          </a:graphicData>
        </a:graphic>
      </p:graphicFrame>
      <p:cxnSp>
        <p:nvCxnSpPr>
          <p:cNvPr id="2" name="Conector Reto 7">
            <a:extLst>
              <a:ext uri="{FF2B5EF4-FFF2-40B4-BE49-F238E27FC236}">
                <a16:creationId xmlns:a16="http://schemas.microsoft.com/office/drawing/2014/main" id="{FD1F9A5E-8820-E5DB-47B0-2B62D239957D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264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Estátu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431EF02-B144-CA56-8DD5-8F332C0DB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51855" y="0"/>
            <a:ext cx="10287000" cy="68580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507C3CBA-28EB-FA5A-4FA4-72E9A39CCED8}"/>
              </a:ext>
            </a:extLst>
          </p:cNvPr>
          <p:cNvSpPr txBox="1"/>
          <p:nvPr/>
        </p:nvSpPr>
        <p:spPr>
          <a:xfrm>
            <a:off x="7035145" y="3075057"/>
            <a:ext cx="3742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04D9C4"/>
                </a:solidFill>
                <a:latin typeface="Monument Extended" pitchFamily="2" charset="77"/>
              </a:rPr>
              <a:t>Obrigada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BA78E0C-686D-60B5-3D24-198E80997B13}"/>
              </a:ext>
            </a:extLst>
          </p:cNvPr>
          <p:cNvSpPr txBox="1"/>
          <p:nvPr/>
        </p:nvSpPr>
        <p:spPr>
          <a:xfrm>
            <a:off x="7814821" y="3782943"/>
            <a:ext cx="1979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latin typeface="Usual Light" panose="020B0403030403020204" pitchFamily="34" charset="77"/>
              </a:rPr>
              <a:t>Equipe Musa Criativa</a:t>
            </a:r>
          </a:p>
        </p:txBody>
      </p:sp>
      <p:pic>
        <p:nvPicPr>
          <p:cNvPr id="12" name="Imagem 11" descr="Desenho de animal com a boca aberta&#10;&#10;Descrição gerada automaticamente com confiança baixa">
            <a:extLst>
              <a:ext uri="{FF2B5EF4-FFF2-40B4-BE49-F238E27FC236}">
                <a16:creationId xmlns:a16="http://schemas.microsoft.com/office/drawing/2014/main" id="{AA80A81E-0FAA-5226-E947-CCB2D4BD5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159" y="6136848"/>
            <a:ext cx="1038951" cy="46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42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1816890" y="2224084"/>
            <a:ext cx="2410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04D9C4"/>
                </a:solidFill>
                <a:latin typeface="Monument Extended" pitchFamily="2" charset="77"/>
              </a:rPr>
              <a:t>Pilares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179234A-0372-6049-1560-6109ABE28703}"/>
              </a:ext>
            </a:extLst>
          </p:cNvPr>
          <p:cNvSpPr txBox="1"/>
          <p:nvPr/>
        </p:nvSpPr>
        <p:spPr>
          <a:xfrm>
            <a:off x="7071162" y="2070197"/>
            <a:ext cx="3664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pt-BR" sz="2800" b="0" i="0" u="none" strike="noStrike" dirty="0">
                <a:solidFill>
                  <a:srgbClr val="FFFFFF"/>
                </a:solidFill>
                <a:effectLst/>
                <a:latin typeface="Monument Extended" pitchFamily="2" charset="77"/>
              </a:rPr>
              <a:t>Distribuição </a:t>
            </a:r>
            <a:r>
              <a:rPr lang="pt-BR" sz="2800" b="1" i="0" u="none" strike="noStrike" dirty="0">
                <a:solidFill>
                  <a:srgbClr val="04D9C4"/>
                </a:solidFill>
                <a:effectLst/>
                <a:latin typeface="Monument Extended" pitchFamily="2" charset="77"/>
              </a:rPr>
              <a:t>Venda</a:t>
            </a:r>
            <a:endParaRPr lang="pt-BR" sz="2800" b="0" dirty="0">
              <a:solidFill>
                <a:srgbClr val="04D9C4"/>
              </a:solidFill>
              <a:effectLst/>
              <a:latin typeface="Monument Extended" pitchFamily="2" charset="77"/>
            </a:endParaRPr>
          </a:p>
        </p:txBody>
      </p:sp>
      <p:sp>
        <p:nvSpPr>
          <p:cNvPr id="21" name="Retângulo Arredondado 20">
            <a:extLst>
              <a:ext uri="{FF2B5EF4-FFF2-40B4-BE49-F238E27FC236}">
                <a16:creationId xmlns:a16="http://schemas.microsoft.com/office/drawing/2014/main" id="{8EB6174B-C236-CF49-2F20-31E424EC51A0}"/>
              </a:ext>
            </a:extLst>
          </p:cNvPr>
          <p:cNvSpPr/>
          <p:nvPr/>
        </p:nvSpPr>
        <p:spPr>
          <a:xfrm>
            <a:off x="7714698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Arredondado 21">
            <a:extLst>
              <a:ext uri="{FF2B5EF4-FFF2-40B4-BE49-F238E27FC236}">
                <a16:creationId xmlns:a16="http://schemas.microsoft.com/office/drawing/2014/main" id="{05D533AA-6E33-D683-A83F-1FD8E819750B}"/>
              </a:ext>
            </a:extLst>
          </p:cNvPr>
          <p:cNvSpPr/>
          <p:nvPr/>
        </p:nvSpPr>
        <p:spPr>
          <a:xfrm>
            <a:off x="7714698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Arredondado 22">
            <a:extLst>
              <a:ext uri="{FF2B5EF4-FFF2-40B4-BE49-F238E27FC236}">
                <a16:creationId xmlns:a16="http://schemas.microsoft.com/office/drawing/2014/main" id="{6B883172-55D5-E2A6-871A-744A1481E860}"/>
              </a:ext>
            </a:extLst>
          </p:cNvPr>
          <p:cNvSpPr/>
          <p:nvPr/>
        </p:nvSpPr>
        <p:spPr>
          <a:xfrm>
            <a:off x="7714698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F6DC3C6-CA5E-B01F-0E9A-4C7DC1966B9A}"/>
              </a:ext>
            </a:extLst>
          </p:cNvPr>
          <p:cNvSpPr txBox="1"/>
          <p:nvPr/>
        </p:nvSpPr>
        <p:spPr>
          <a:xfrm>
            <a:off x="7913947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Topo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442DD95-D177-DC5C-7F9A-A89754B78DFB}"/>
              </a:ext>
            </a:extLst>
          </p:cNvPr>
          <p:cNvSpPr txBox="1"/>
          <p:nvPr/>
        </p:nvSpPr>
        <p:spPr>
          <a:xfrm>
            <a:off x="7906576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Meio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3B7CBE8-E8A4-6FE9-57E3-62D3E9052590}"/>
              </a:ext>
            </a:extLst>
          </p:cNvPr>
          <p:cNvSpPr txBox="1"/>
          <p:nvPr/>
        </p:nvSpPr>
        <p:spPr>
          <a:xfrm>
            <a:off x="7852515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Fundo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0098C7D-2009-56E9-FDEB-04A1388C655F}"/>
              </a:ext>
            </a:extLst>
          </p:cNvPr>
          <p:cNvSpPr txBox="1"/>
          <p:nvPr/>
        </p:nvSpPr>
        <p:spPr>
          <a:xfrm>
            <a:off x="9686954" y="3396135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10%</a:t>
            </a:r>
          </a:p>
        </p:txBody>
      </p: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0980648E-B934-3C2F-93C7-136D9D57AC75}"/>
              </a:ext>
            </a:extLst>
          </p:cNvPr>
          <p:cNvCxnSpPr>
            <a:cxnSpLocks/>
          </p:cNvCxnSpPr>
          <p:nvPr/>
        </p:nvCxnSpPr>
        <p:spPr>
          <a:xfrm>
            <a:off x="9138994" y="3584181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EDE15041-A7C2-291E-A133-567292EAC975}"/>
              </a:ext>
            </a:extLst>
          </p:cNvPr>
          <p:cNvSpPr txBox="1"/>
          <p:nvPr/>
        </p:nvSpPr>
        <p:spPr>
          <a:xfrm>
            <a:off x="9686954" y="3879140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60%</a:t>
            </a:r>
          </a:p>
        </p:txBody>
      </p: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F0AC16C6-4516-6066-D10E-89EE6FF98BC5}"/>
              </a:ext>
            </a:extLst>
          </p:cNvPr>
          <p:cNvCxnSpPr>
            <a:cxnSpLocks/>
          </p:cNvCxnSpPr>
          <p:nvPr/>
        </p:nvCxnSpPr>
        <p:spPr>
          <a:xfrm>
            <a:off x="9138994" y="4067186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FC2B966D-C481-B9E2-639D-F2B8AD84BE5E}"/>
              </a:ext>
            </a:extLst>
          </p:cNvPr>
          <p:cNvSpPr txBox="1"/>
          <p:nvPr/>
        </p:nvSpPr>
        <p:spPr>
          <a:xfrm>
            <a:off x="9686954" y="4341171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30%</a:t>
            </a:r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67D0F68-A181-C73F-0A67-006F1B664192}"/>
              </a:ext>
            </a:extLst>
          </p:cNvPr>
          <p:cNvCxnSpPr>
            <a:cxnSpLocks/>
          </p:cNvCxnSpPr>
          <p:nvPr/>
        </p:nvCxnSpPr>
        <p:spPr>
          <a:xfrm>
            <a:off x="9138994" y="4529217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tângulo 32">
            <a:extLst>
              <a:ext uri="{FF2B5EF4-FFF2-40B4-BE49-F238E27FC236}">
                <a16:creationId xmlns:a16="http://schemas.microsoft.com/office/drawing/2014/main" id="{FC438301-2C6E-6B25-472C-95513917D128}"/>
              </a:ext>
            </a:extLst>
          </p:cNvPr>
          <p:cNvSpPr/>
          <p:nvPr/>
        </p:nvSpPr>
        <p:spPr>
          <a:xfrm>
            <a:off x="6073141" y="2145948"/>
            <a:ext cx="45719" cy="2780145"/>
          </a:xfrm>
          <a:prstGeom prst="rect">
            <a:avLst/>
          </a:prstGeom>
          <a:solidFill>
            <a:srgbClr val="F1219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12193"/>
              </a:solidFill>
            </a:endParaRPr>
          </a:p>
        </p:txBody>
      </p:sp>
      <p:sp>
        <p:nvSpPr>
          <p:cNvPr id="2" name="Retângulo Arredondado 20">
            <a:extLst>
              <a:ext uri="{FF2B5EF4-FFF2-40B4-BE49-F238E27FC236}">
                <a16:creationId xmlns:a16="http://schemas.microsoft.com/office/drawing/2014/main" id="{BC8BCAA1-187E-CB94-8967-A74E4611D7FE}"/>
              </a:ext>
            </a:extLst>
          </p:cNvPr>
          <p:cNvSpPr/>
          <p:nvPr/>
        </p:nvSpPr>
        <p:spPr>
          <a:xfrm>
            <a:off x="2290276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Arredondado 21">
            <a:extLst>
              <a:ext uri="{FF2B5EF4-FFF2-40B4-BE49-F238E27FC236}">
                <a16:creationId xmlns:a16="http://schemas.microsoft.com/office/drawing/2014/main" id="{0080DE8A-31C5-4759-2452-43985760FAE6}"/>
              </a:ext>
            </a:extLst>
          </p:cNvPr>
          <p:cNvSpPr/>
          <p:nvPr/>
        </p:nvSpPr>
        <p:spPr>
          <a:xfrm>
            <a:off x="2290276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Arredondado 22">
            <a:extLst>
              <a:ext uri="{FF2B5EF4-FFF2-40B4-BE49-F238E27FC236}">
                <a16:creationId xmlns:a16="http://schemas.microsoft.com/office/drawing/2014/main" id="{25433489-90AD-E13E-AFA9-35BE3EDABFF3}"/>
              </a:ext>
            </a:extLst>
          </p:cNvPr>
          <p:cNvSpPr/>
          <p:nvPr/>
        </p:nvSpPr>
        <p:spPr>
          <a:xfrm>
            <a:off x="2290276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23">
            <a:extLst>
              <a:ext uri="{FF2B5EF4-FFF2-40B4-BE49-F238E27FC236}">
                <a16:creationId xmlns:a16="http://schemas.microsoft.com/office/drawing/2014/main" id="{A5B636C9-B69A-A133-C0C6-530EE1989969}"/>
              </a:ext>
            </a:extLst>
          </p:cNvPr>
          <p:cNvSpPr txBox="1"/>
          <p:nvPr/>
        </p:nvSpPr>
        <p:spPr>
          <a:xfrm>
            <a:off x="2489525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Ensinar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12" name="CaixaDeTexto 24">
            <a:extLst>
              <a:ext uri="{FF2B5EF4-FFF2-40B4-BE49-F238E27FC236}">
                <a16:creationId xmlns:a16="http://schemas.microsoft.com/office/drawing/2014/main" id="{3AAE74BE-334A-3632-EB62-BDBC6CD14710}"/>
              </a:ext>
            </a:extLst>
          </p:cNvPr>
          <p:cNvSpPr txBox="1"/>
          <p:nvPr/>
        </p:nvSpPr>
        <p:spPr>
          <a:xfrm>
            <a:off x="2482154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161F28"/>
                </a:solidFill>
                <a:latin typeface="Usual Light" panose="020B0403030403020204" pitchFamily="34" charset="77"/>
              </a:rPr>
              <a:t>Informar</a:t>
            </a:r>
          </a:p>
        </p:txBody>
      </p:sp>
      <p:sp>
        <p:nvSpPr>
          <p:cNvPr id="14" name="CaixaDeTexto 25">
            <a:extLst>
              <a:ext uri="{FF2B5EF4-FFF2-40B4-BE49-F238E27FC236}">
                <a16:creationId xmlns:a16="http://schemas.microsoft.com/office/drawing/2014/main" id="{E118DEDB-7D6C-8C69-A5CF-10F700282208}"/>
              </a:ext>
            </a:extLst>
          </p:cNvPr>
          <p:cNvSpPr txBox="1"/>
          <p:nvPr/>
        </p:nvSpPr>
        <p:spPr>
          <a:xfrm>
            <a:off x="2428093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Vender</a:t>
            </a:r>
          </a:p>
        </p:txBody>
      </p:sp>
    </p:spTree>
    <p:extLst>
      <p:ext uri="{BB962C8B-B14F-4D97-AF65-F5344CB8AC3E}">
        <p14:creationId xmlns:p14="http://schemas.microsoft.com/office/powerpoint/2010/main" val="3282516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5" y="564945"/>
            <a:ext cx="79161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Primeira/segunda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DBB038A6-19E1-B382-2AA2-E2E6C2B9B2A5}"/>
              </a:ext>
            </a:extLst>
          </p:cNvPr>
          <p:cNvGrpSpPr/>
          <p:nvPr/>
        </p:nvGrpSpPr>
        <p:grpSpPr>
          <a:xfrm>
            <a:off x="409385" y="1686169"/>
            <a:ext cx="11373230" cy="3487476"/>
            <a:chOff x="1840743" y="1686169"/>
            <a:chExt cx="11373230" cy="3487476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1847528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1847528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1853334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1852173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1840744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4540033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2503958" y="1814627"/>
              <a:ext cx="12089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01/11 sexta-feira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2506378" y="2092786"/>
              <a:ext cx="203365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Novembro Azul: mês de conscientização sobre o câncer de próstata</a:t>
              </a: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2495600" y="3284984"/>
              <a:ext cx="5148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Reels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2495600" y="3614827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Topo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1840743" y="4305029"/>
              <a:ext cx="26992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Falar sobre a importância da prevenção, dados sobre o câncer de próstata e dicas de prevenção.</a:t>
              </a:r>
            </a:p>
          </p:txBody>
        </p:sp>
        <p:sp>
          <p:nvSpPr>
            <p:cNvPr id="3" name="CaixaDeTexto 8">
              <a:extLst>
                <a:ext uri="{FF2B5EF4-FFF2-40B4-BE49-F238E27FC236}">
                  <a16:creationId xmlns:a16="http://schemas.microsoft.com/office/drawing/2014/main" id="{8E748031-27B4-77B6-6889-FB4FC019ED03}"/>
                </a:ext>
              </a:extLst>
            </p:cNvPr>
            <p:cNvSpPr txBox="1"/>
            <p:nvPr/>
          </p:nvSpPr>
          <p:spPr>
            <a:xfrm>
              <a:off x="4638210" y="1816076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0" name="CaixaDeTexto 10">
              <a:extLst>
                <a:ext uri="{FF2B5EF4-FFF2-40B4-BE49-F238E27FC236}">
                  <a16:creationId xmlns:a16="http://schemas.microsoft.com/office/drawing/2014/main" id="{7BC3F6C3-0E99-A43E-3B82-CD531277634E}"/>
                </a:ext>
              </a:extLst>
            </p:cNvPr>
            <p:cNvSpPr txBox="1"/>
            <p:nvPr/>
          </p:nvSpPr>
          <p:spPr>
            <a:xfrm>
              <a:off x="4638210" y="2104108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2" name="CaixaDeTexto 12">
              <a:extLst>
                <a:ext uri="{FF2B5EF4-FFF2-40B4-BE49-F238E27FC236}">
                  <a16:creationId xmlns:a16="http://schemas.microsoft.com/office/drawing/2014/main" id="{919FE431-1B20-7974-A55A-9E2A25E42804}"/>
                </a:ext>
              </a:extLst>
            </p:cNvPr>
            <p:cNvSpPr txBox="1"/>
            <p:nvPr/>
          </p:nvSpPr>
          <p:spPr>
            <a:xfrm>
              <a:off x="4644016" y="3272821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4" name="CaixaDeTexto 14">
              <a:extLst>
                <a:ext uri="{FF2B5EF4-FFF2-40B4-BE49-F238E27FC236}">
                  <a16:creationId xmlns:a16="http://schemas.microsoft.com/office/drawing/2014/main" id="{B35074A2-271D-B1CA-DE78-C5FEFC66C45A}"/>
                </a:ext>
              </a:extLst>
            </p:cNvPr>
            <p:cNvSpPr txBox="1"/>
            <p:nvPr/>
          </p:nvSpPr>
          <p:spPr>
            <a:xfrm>
              <a:off x="4642855" y="3616276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7" name="CaixaDeTexto 15">
              <a:extLst>
                <a:ext uri="{FF2B5EF4-FFF2-40B4-BE49-F238E27FC236}">
                  <a16:creationId xmlns:a16="http://schemas.microsoft.com/office/drawing/2014/main" id="{CF386947-03DC-F7E0-2E4A-910C5A90537B}"/>
                </a:ext>
              </a:extLst>
            </p:cNvPr>
            <p:cNvSpPr txBox="1"/>
            <p:nvPr/>
          </p:nvSpPr>
          <p:spPr>
            <a:xfrm>
              <a:off x="4631426" y="4060257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18" name="Conector Reto 98">
              <a:extLst>
                <a:ext uri="{FF2B5EF4-FFF2-40B4-BE49-F238E27FC236}">
                  <a16:creationId xmlns:a16="http://schemas.microsoft.com/office/drawing/2014/main" id="{6A6FE606-1EF0-F29D-33B1-0A2978AC2D81}"/>
                </a:ext>
              </a:extLst>
            </p:cNvPr>
            <p:cNvCxnSpPr>
              <a:cxnSpLocks/>
            </p:cNvCxnSpPr>
            <p:nvPr/>
          </p:nvCxnSpPr>
          <p:spPr>
            <a:xfrm>
              <a:off x="7330715" y="1687618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CaixaDeTexto 8">
              <a:extLst>
                <a:ext uri="{FF2B5EF4-FFF2-40B4-BE49-F238E27FC236}">
                  <a16:creationId xmlns:a16="http://schemas.microsoft.com/office/drawing/2014/main" id="{132E8D54-EECF-DA41-6098-F6D51C0F201E}"/>
                </a:ext>
              </a:extLst>
            </p:cNvPr>
            <p:cNvSpPr txBox="1"/>
            <p:nvPr/>
          </p:nvSpPr>
          <p:spPr>
            <a:xfrm>
              <a:off x="5294640" y="1816076"/>
              <a:ext cx="102784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02/11 sábado</a:t>
              </a:r>
            </a:p>
          </p:txBody>
        </p:sp>
        <p:sp>
          <p:nvSpPr>
            <p:cNvPr id="46" name="CaixaDeTexto 10">
              <a:extLst>
                <a:ext uri="{FF2B5EF4-FFF2-40B4-BE49-F238E27FC236}">
                  <a16:creationId xmlns:a16="http://schemas.microsoft.com/office/drawing/2014/main" id="{F5B419E8-B6CF-DADB-1F0C-24206F5CAC18}"/>
                </a:ext>
              </a:extLst>
            </p:cNvPr>
            <p:cNvSpPr txBox="1"/>
            <p:nvPr/>
          </p:nvSpPr>
          <p:spPr>
            <a:xfrm>
              <a:off x="5297060" y="2094235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Finados</a:t>
              </a:r>
            </a:p>
          </p:txBody>
        </p:sp>
        <p:sp>
          <p:nvSpPr>
            <p:cNvPr id="47" name="CaixaDeTexto 12">
              <a:extLst>
                <a:ext uri="{FF2B5EF4-FFF2-40B4-BE49-F238E27FC236}">
                  <a16:creationId xmlns:a16="http://schemas.microsoft.com/office/drawing/2014/main" id="{34A90414-67F9-80CA-0A36-7D7ACD999E91}"/>
                </a:ext>
              </a:extLst>
            </p:cNvPr>
            <p:cNvSpPr txBox="1"/>
            <p:nvPr/>
          </p:nvSpPr>
          <p:spPr>
            <a:xfrm>
              <a:off x="5286282" y="3286433"/>
              <a:ext cx="60305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Stories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48" name="CaixaDeTexto 14">
              <a:extLst>
                <a:ext uri="{FF2B5EF4-FFF2-40B4-BE49-F238E27FC236}">
                  <a16:creationId xmlns:a16="http://schemas.microsoft.com/office/drawing/2014/main" id="{4E326311-E20E-B433-2B65-005F27F07567}"/>
                </a:ext>
              </a:extLst>
            </p:cNvPr>
            <p:cNvSpPr txBox="1"/>
            <p:nvPr/>
          </p:nvSpPr>
          <p:spPr>
            <a:xfrm>
              <a:off x="5286282" y="3616276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Topo</a:t>
              </a:r>
            </a:p>
          </p:txBody>
        </p:sp>
        <p:sp>
          <p:nvSpPr>
            <p:cNvPr id="49" name="CaixaDeTexto 15">
              <a:extLst>
                <a:ext uri="{FF2B5EF4-FFF2-40B4-BE49-F238E27FC236}">
                  <a16:creationId xmlns:a16="http://schemas.microsoft.com/office/drawing/2014/main" id="{0245EC7F-3569-0B4E-3C45-FE46C3D5D164}"/>
                </a:ext>
              </a:extLst>
            </p:cNvPr>
            <p:cNvSpPr txBox="1"/>
            <p:nvPr/>
          </p:nvSpPr>
          <p:spPr>
            <a:xfrm>
              <a:off x="4631425" y="4306478"/>
              <a:ext cx="2699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Comemorar o dia e celebrar a data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50" name="CaixaDeTexto 8">
              <a:extLst>
                <a:ext uri="{FF2B5EF4-FFF2-40B4-BE49-F238E27FC236}">
                  <a16:creationId xmlns:a16="http://schemas.microsoft.com/office/drawing/2014/main" id="{E3A43403-2651-F2D0-3FD8-C8777F65E0AD}"/>
                </a:ext>
              </a:extLst>
            </p:cNvPr>
            <p:cNvSpPr txBox="1"/>
            <p:nvPr/>
          </p:nvSpPr>
          <p:spPr>
            <a:xfrm>
              <a:off x="7440391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51" name="CaixaDeTexto 10">
              <a:extLst>
                <a:ext uri="{FF2B5EF4-FFF2-40B4-BE49-F238E27FC236}">
                  <a16:creationId xmlns:a16="http://schemas.microsoft.com/office/drawing/2014/main" id="{4FFB6A52-3568-655F-DF21-55E27ADFEB0D}"/>
                </a:ext>
              </a:extLst>
            </p:cNvPr>
            <p:cNvSpPr txBox="1"/>
            <p:nvPr/>
          </p:nvSpPr>
          <p:spPr>
            <a:xfrm>
              <a:off x="7440391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52" name="CaixaDeTexto 12">
              <a:extLst>
                <a:ext uri="{FF2B5EF4-FFF2-40B4-BE49-F238E27FC236}">
                  <a16:creationId xmlns:a16="http://schemas.microsoft.com/office/drawing/2014/main" id="{DC930EB2-B8EB-F9EB-4C30-007AB282324D}"/>
                </a:ext>
              </a:extLst>
            </p:cNvPr>
            <p:cNvSpPr txBox="1"/>
            <p:nvPr/>
          </p:nvSpPr>
          <p:spPr>
            <a:xfrm>
              <a:off x="7446197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53" name="CaixaDeTexto 14">
              <a:extLst>
                <a:ext uri="{FF2B5EF4-FFF2-40B4-BE49-F238E27FC236}">
                  <a16:creationId xmlns:a16="http://schemas.microsoft.com/office/drawing/2014/main" id="{74D6906D-39D2-9032-74D8-980D6726970B}"/>
                </a:ext>
              </a:extLst>
            </p:cNvPr>
            <p:cNvSpPr txBox="1"/>
            <p:nvPr/>
          </p:nvSpPr>
          <p:spPr>
            <a:xfrm>
              <a:off x="7445036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54" name="CaixaDeTexto 15">
              <a:extLst>
                <a:ext uri="{FF2B5EF4-FFF2-40B4-BE49-F238E27FC236}">
                  <a16:creationId xmlns:a16="http://schemas.microsoft.com/office/drawing/2014/main" id="{7852411F-FA97-A9DA-0471-0333788487EE}"/>
                </a:ext>
              </a:extLst>
            </p:cNvPr>
            <p:cNvSpPr txBox="1"/>
            <p:nvPr/>
          </p:nvSpPr>
          <p:spPr>
            <a:xfrm>
              <a:off x="7433607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55" name="CaixaDeTexto 8">
              <a:extLst>
                <a:ext uri="{FF2B5EF4-FFF2-40B4-BE49-F238E27FC236}">
                  <a16:creationId xmlns:a16="http://schemas.microsoft.com/office/drawing/2014/main" id="{07FF8828-3384-0A03-9D1C-1E7C3D200C8E}"/>
                </a:ext>
              </a:extLst>
            </p:cNvPr>
            <p:cNvSpPr txBox="1"/>
            <p:nvPr/>
          </p:nvSpPr>
          <p:spPr>
            <a:xfrm>
              <a:off x="8096821" y="1814627"/>
              <a:ext cx="1194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05/11 terça-feira</a:t>
              </a:r>
            </a:p>
          </p:txBody>
        </p:sp>
        <p:sp>
          <p:nvSpPr>
            <p:cNvPr id="56" name="CaixaDeTexto 10">
              <a:extLst>
                <a:ext uri="{FF2B5EF4-FFF2-40B4-BE49-F238E27FC236}">
                  <a16:creationId xmlns:a16="http://schemas.microsoft.com/office/drawing/2014/main" id="{55BE5B3C-88BF-4094-86C1-A9E2090F46E6}"/>
                </a:ext>
              </a:extLst>
            </p:cNvPr>
            <p:cNvSpPr txBox="1"/>
            <p:nvPr/>
          </p:nvSpPr>
          <p:spPr>
            <a:xfrm>
              <a:off x="8099241" y="2092786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Feedback de cliente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57" name="CaixaDeTexto 12">
              <a:extLst>
                <a:ext uri="{FF2B5EF4-FFF2-40B4-BE49-F238E27FC236}">
                  <a16:creationId xmlns:a16="http://schemas.microsoft.com/office/drawing/2014/main" id="{61C857E2-9621-78EF-2318-FB85EF67C585}"/>
                </a:ext>
              </a:extLst>
            </p:cNvPr>
            <p:cNvSpPr txBox="1"/>
            <p:nvPr/>
          </p:nvSpPr>
          <p:spPr>
            <a:xfrm>
              <a:off x="8088463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58" name="CaixaDeTexto 14">
              <a:extLst>
                <a:ext uri="{FF2B5EF4-FFF2-40B4-BE49-F238E27FC236}">
                  <a16:creationId xmlns:a16="http://schemas.microsoft.com/office/drawing/2014/main" id="{30240CC9-EF93-7A84-CAC7-66384B3379C1}"/>
                </a:ext>
              </a:extLst>
            </p:cNvPr>
            <p:cNvSpPr txBox="1"/>
            <p:nvPr/>
          </p:nvSpPr>
          <p:spPr>
            <a:xfrm>
              <a:off x="8088463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59" name="CaixaDeTexto 15">
              <a:extLst>
                <a:ext uri="{FF2B5EF4-FFF2-40B4-BE49-F238E27FC236}">
                  <a16:creationId xmlns:a16="http://schemas.microsoft.com/office/drawing/2014/main" id="{9238C166-E05C-B9F5-820A-AF7A2EA98360}"/>
                </a:ext>
              </a:extLst>
            </p:cNvPr>
            <p:cNvSpPr txBox="1"/>
            <p:nvPr/>
          </p:nvSpPr>
          <p:spPr>
            <a:xfrm>
              <a:off x="7433606" y="4305029"/>
              <a:ext cx="26992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Destacar o feedback positivo de um dos clientes 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60" name="Conector Reto 98">
              <a:extLst>
                <a:ext uri="{FF2B5EF4-FFF2-40B4-BE49-F238E27FC236}">
                  <a16:creationId xmlns:a16="http://schemas.microsoft.com/office/drawing/2014/main" id="{3590B5A4-9DE8-44D0-D48E-9C4D036A7AAA}"/>
                </a:ext>
              </a:extLst>
            </p:cNvPr>
            <p:cNvCxnSpPr>
              <a:cxnSpLocks/>
            </p:cNvCxnSpPr>
            <p:nvPr/>
          </p:nvCxnSpPr>
          <p:spPr>
            <a:xfrm>
              <a:off x="10411791" y="1691462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CaixaDeTexto 8">
              <a:extLst>
                <a:ext uri="{FF2B5EF4-FFF2-40B4-BE49-F238E27FC236}">
                  <a16:creationId xmlns:a16="http://schemas.microsoft.com/office/drawing/2014/main" id="{51BC3435-F886-1972-146B-C33CCD97BF87}"/>
                </a:ext>
              </a:extLst>
            </p:cNvPr>
            <p:cNvSpPr txBox="1"/>
            <p:nvPr/>
          </p:nvSpPr>
          <p:spPr>
            <a:xfrm>
              <a:off x="10521467" y="1818471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62" name="CaixaDeTexto 10">
              <a:extLst>
                <a:ext uri="{FF2B5EF4-FFF2-40B4-BE49-F238E27FC236}">
                  <a16:creationId xmlns:a16="http://schemas.microsoft.com/office/drawing/2014/main" id="{DD557833-1D09-FA38-C59D-ACF00B8159FE}"/>
                </a:ext>
              </a:extLst>
            </p:cNvPr>
            <p:cNvSpPr txBox="1"/>
            <p:nvPr/>
          </p:nvSpPr>
          <p:spPr>
            <a:xfrm>
              <a:off x="10521467" y="2106503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63" name="CaixaDeTexto 12">
              <a:extLst>
                <a:ext uri="{FF2B5EF4-FFF2-40B4-BE49-F238E27FC236}">
                  <a16:creationId xmlns:a16="http://schemas.microsoft.com/office/drawing/2014/main" id="{0D34A395-F525-6011-5F17-80EE173B2C36}"/>
                </a:ext>
              </a:extLst>
            </p:cNvPr>
            <p:cNvSpPr txBox="1"/>
            <p:nvPr/>
          </p:nvSpPr>
          <p:spPr>
            <a:xfrm>
              <a:off x="10527273" y="3275216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64" name="CaixaDeTexto 14">
              <a:extLst>
                <a:ext uri="{FF2B5EF4-FFF2-40B4-BE49-F238E27FC236}">
                  <a16:creationId xmlns:a16="http://schemas.microsoft.com/office/drawing/2014/main" id="{651CE392-75FB-31BA-496A-68249E3248E6}"/>
                </a:ext>
              </a:extLst>
            </p:cNvPr>
            <p:cNvSpPr txBox="1"/>
            <p:nvPr/>
          </p:nvSpPr>
          <p:spPr>
            <a:xfrm>
              <a:off x="10526112" y="3618671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65" name="CaixaDeTexto 15">
              <a:extLst>
                <a:ext uri="{FF2B5EF4-FFF2-40B4-BE49-F238E27FC236}">
                  <a16:creationId xmlns:a16="http://schemas.microsoft.com/office/drawing/2014/main" id="{8FC744BE-A7BD-F2FE-36F3-16B666D8F183}"/>
                </a:ext>
              </a:extLst>
            </p:cNvPr>
            <p:cNvSpPr txBox="1"/>
            <p:nvPr/>
          </p:nvSpPr>
          <p:spPr>
            <a:xfrm>
              <a:off x="10514683" y="4062652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66" name="CaixaDeTexto 8">
              <a:extLst>
                <a:ext uri="{FF2B5EF4-FFF2-40B4-BE49-F238E27FC236}">
                  <a16:creationId xmlns:a16="http://schemas.microsoft.com/office/drawing/2014/main" id="{1A9F854F-6F80-BB08-630B-56BFDFE4188A}"/>
                </a:ext>
              </a:extLst>
            </p:cNvPr>
            <p:cNvSpPr txBox="1"/>
            <p:nvPr/>
          </p:nvSpPr>
          <p:spPr>
            <a:xfrm>
              <a:off x="11177897" y="1818471"/>
              <a:ext cx="127310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07/11 quinta-feira</a:t>
              </a:r>
            </a:p>
          </p:txBody>
        </p:sp>
        <p:sp>
          <p:nvSpPr>
            <p:cNvPr id="67" name="CaixaDeTexto 10">
              <a:extLst>
                <a:ext uri="{FF2B5EF4-FFF2-40B4-BE49-F238E27FC236}">
                  <a16:creationId xmlns:a16="http://schemas.microsoft.com/office/drawing/2014/main" id="{358CFAFA-A8AF-BA31-C90F-100AB3038A82}"/>
                </a:ext>
              </a:extLst>
            </p:cNvPr>
            <p:cNvSpPr txBox="1"/>
            <p:nvPr/>
          </p:nvSpPr>
          <p:spPr>
            <a:xfrm>
              <a:off x="11180317" y="2096630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Por trás da Black Friday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68" name="CaixaDeTexto 12">
              <a:extLst>
                <a:ext uri="{FF2B5EF4-FFF2-40B4-BE49-F238E27FC236}">
                  <a16:creationId xmlns:a16="http://schemas.microsoft.com/office/drawing/2014/main" id="{91F2718F-6F8E-8585-0315-D521B5580B52}"/>
                </a:ext>
              </a:extLst>
            </p:cNvPr>
            <p:cNvSpPr txBox="1"/>
            <p:nvPr/>
          </p:nvSpPr>
          <p:spPr>
            <a:xfrm>
              <a:off x="11169539" y="3288828"/>
              <a:ext cx="5148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Reels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69" name="CaixaDeTexto 14">
              <a:extLst>
                <a:ext uri="{FF2B5EF4-FFF2-40B4-BE49-F238E27FC236}">
                  <a16:creationId xmlns:a16="http://schemas.microsoft.com/office/drawing/2014/main" id="{32509D97-FBF5-6EDB-5970-8A18CC823964}"/>
                </a:ext>
              </a:extLst>
            </p:cNvPr>
            <p:cNvSpPr txBox="1"/>
            <p:nvPr/>
          </p:nvSpPr>
          <p:spPr>
            <a:xfrm>
              <a:off x="11169539" y="3618671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70" name="CaixaDeTexto 15">
              <a:extLst>
                <a:ext uri="{FF2B5EF4-FFF2-40B4-BE49-F238E27FC236}">
                  <a16:creationId xmlns:a16="http://schemas.microsoft.com/office/drawing/2014/main" id="{44CEAF9D-34B6-BD78-4405-015A916C3ADE}"/>
                </a:ext>
              </a:extLst>
            </p:cNvPr>
            <p:cNvSpPr txBox="1"/>
            <p:nvPr/>
          </p:nvSpPr>
          <p:spPr>
            <a:xfrm>
              <a:off x="10514682" y="4308873"/>
              <a:ext cx="269928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Um vídeo mostrando a operação logística para que a Black Friday aconteça e a importância de se contar com um parceiro como a </a:t>
              </a:r>
              <a:r>
                <a:rPr lang="pt-BR" sz="1000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Transface</a:t>
              </a: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 para ter os produtos em estoque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705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10179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Terceira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CE9F1C7-82BE-AEB8-EA11-173D6DB08434}"/>
              </a:ext>
            </a:extLst>
          </p:cNvPr>
          <p:cNvGrpSpPr/>
          <p:nvPr/>
        </p:nvGrpSpPr>
        <p:grpSpPr>
          <a:xfrm>
            <a:off x="1819953" y="1763241"/>
            <a:ext cx="8552095" cy="3500788"/>
            <a:chOff x="347804" y="1763241"/>
            <a:chExt cx="8552095" cy="3500788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354589" y="1891699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354589" y="2179731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360395" y="3348444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359234" y="3691899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347805" y="4135880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3047094" y="1763241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1011019" y="1891699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11/11 segunda-feira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1013439" y="2169858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Frota de 150 caminhões a sua disposição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1002661" y="3362056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1002661" y="3691899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347804" y="4382101"/>
              <a:ext cx="26992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Demonstrar que a </a:t>
              </a:r>
              <a:r>
                <a:rPr lang="pt-BR" sz="1000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Transface</a:t>
              </a: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 é uma empresa robusta e consolidada com uma enorme frota disponível</a:t>
              </a:r>
            </a:p>
          </p:txBody>
        </p:sp>
        <p:sp>
          <p:nvSpPr>
            <p:cNvPr id="24" name="CaixaDeTexto 8">
              <a:extLst>
                <a:ext uri="{FF2B5EF4-FFF2-40B4-BE49-F238E27FC236}">
                  <a16:creationId xmlns:a16="http://schemas.microsoft.com/office/drawing/2014/main" id="{81A6E122-D2DD-B2D6-410D-550A5E69926F}"/>
                </a:ext>
              </a:extLst>
            </p:cNvPr>
            <p:cNvSpPr txBox="1"/>
            <p:nvPr/>
          </p:nvSpPr>
          <p:spPr>
            <a:xfrm>
              <a:off x="3156770" y="1890250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5" name="CaixaDeTexto 10">
              <a:extLst>
                <a:ext uri="{FF2B5EF4-FFF2-40B4-BE49-F238E27FC236}">
                  <a16:creationId xmlns:a16="http://schemas.microsoft.com/office/drawing/2014/main" id="{D92E30DD-EFA5-5400-3BC1-3B1523EF3A64}"/>
                </a:ext>
              </a:extLst>
            </p:cNvPr>
            <p:cNvSpPr txBox="1"/>
            <p:nvPr/>
          </p:nvSpPr>
          <p:spPr>
            <a:xfrm>
              <a:off x="3156770" y="2178282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2">
              <a:extLst>
                <a:ext uri="{FF2B5EF4-FFF2-40B4-BE49-F238E27FC236}">
                  <a16:creationId xmlns:a16="http://schemas.microsoft.com/office/drawing/2014/main" id="{5E4B5698-892E-7D87-BBCB-64FA5B626FB9}"/>
                </a:ext>
              </a:extLst>
            </p:cNvPr>
            <p:cNvSpPr txBox="1"/>
            <p:nvPr/>
          </p:nvSpPr>
          <p:spPr>
            <a:xfrm>
              <a:off x="3162576" y="3346995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4">
              <a:extLst>
                <a:ext uri="{FF2B5EF4-FFF2-40B4-BE49-F238E27FC236}">
                  <a16:creationId xmlns:a16="http://schemas.microsoft.com/office/drawing/2014/main" id="{6BB74679-4897-17B2-DDF7-017A23C7CBCD}"/>
                </a:ext>
              </a:extLst>
            </p:cNvPr>
            <p:cNvSpPr txBox="1"/>
            <p:nvPr/>
          </p:nvSpPr>
          <p:spPr>
            <a:xfrm>
              <a:off x="3161415" y="3690450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5">
              <a:extLst>
                <a:ext uri="{FF2B5EF4-FFF2-40B4-BE49-F238E27FC236}">
                  <a16:creationId xmlns:a16="http://schemas.microsoft.com/office/drawing/2014/main" id="{AEDA7B37-6113-0C84-8CD8-6CD3AB74B337}"/>
                </a:ext>
              </a:extLst>
            </p:cNvPr>
            <p:cNvSpPr txBox="1"/>
            <p:nvPr/>
          </p:nvSpPr>
          <p:spPr>
            <a:xfrm>
              <a:off x="3149986" y="4134431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8">
              <a:extLst>
                <a:ext uri="{FF2B5EF4-FFF2-40B4-BE49-F238E27FC236}">
                  <a16:creationId xmlns:a16="http://schemas.microsoft.com/office/drawing/2014/main" id="{E88CEFDE-6B0F-5E10-C423-CA47ED78FAB1}"/>
                </a:ext>
              </a:extLst>
            </p:cNvPr>
            <p:cNvSpPr txBox="1"/>
            <p:nvPr/>
          </p:nvSpPr>
          <p:spPr>
            <a:xfrm>
              <a:off x="3813200" y="1890250"/>
              <a:ext cx="128112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13/11 quarta-feira</a:t>
              </a:r>
            </a:p>
          </p:txBody>
        </p:sp>
        <p:sp>
          <p:nvSpPr>
            <p:cNvPr id="31" name="CaixaDeTexto 10">
              <a:extLst>
                <a:ext uri="{FF2B5EF4-FFF2-40B4-BE49-F238E27FC236}">
                  <a16:creationId xmlns:a16="http://schemas.microsoft.com/office/drawing/2014/main" id="{2E0AB43F-D7A7-16CE-6BCE-96D79E04BAB6}"/>
                </a:ext>
              </a:extLst>
            </p:cNvPr>
            <p:cNvSpPr txBox="1"/>
            <p:nvPr/>
          </p:nvSpPr>
          <p:spPr>
            <a:xfrm>
              <a:off x="3815620" y="2168409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Atendimento nacional </a:t>
              </a:r>
            </a:p>
          </p:txBody>
        </p:sp>
        <p:sp>
          <p:nvSpPr>
            <p:cNvPr id="32" name="CaixaDeTexto 12">
              <a:extLst>
                <a:ext uri="{FF2B5EF4-FFF2-40B4-BE49-F238E27FC236}">
                  <a16:creationId xmlns:a16="http://schemas.microsoft.com/office/drawing/2014/main" id="{84820ED4-1BE8-FAB5-99A4-527F44185AC4}"/>
                </a:ext>
              </a:extLst>
            </p:cNvPr>
            <p:cNvSpPr txBox="1"/>
            <p:nvPr/>
          </p:nvSpPr>
          <p:spPr>
            <a:xfrm>
              <a:off x="3804842" y="3360607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3" name="CaixaDeTexto 14">
              <a:extLst>
                <a:ext uri="{FF2B5EF4-FFF2-40B4-BE49-F238E27FC236}">
                  <a16:creationId xmlns:a16="http://schemas.microsoft.com/office/drawing/2014/main" id="{B6EEB04D-8B0A-FEC1-8F9F-FA7D4782DD91}"/>
                </a:ext>
              </a:extLst>
            </p:cNvPr>
            <p:cNvSpPr txBox="1"/>
            <p:nvPr/>
          </p:nvSpPr>
          <p:spPr>
            <a:xfrm>
              <a:off x="3804842" y="3690450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4" name="CaixaDeTexto 15">
              <a:extLst>
                <a:ext uri="{FF2B5EF4-FFF2-40B4-BE49-F238E27FC236}">
                  <a16:creationId xmlns:a16="http://schemas.microsoft.com/office/drawing/2014/main" id="{3C7F8C12-70C8-F499-5100-80CFC07D2F1E}"/>
                </a:ext>
              </a:extLst>
            </p:cNvPr>
            <p:cNvSpPr txBox="1"/>
            <p:nvPr/>
          </p:nvSpPr>
          <p:spPr>
            <a:xfrm>
              <a:off x="3149985" y="4380652"/>
              <a:ext cx="26992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Com 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parceiros operacionais em pontos estratégicos, a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Transface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 cobre todo o Brasil 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" name="CaixaDeTexto 8">
              <a:extLst>
                <a:ext uri="{FF2B5EF4-FFF2-40B4-BE49-F238E27FC236}">
                  <a16:creationId xmlns:a16="http://schemas.microsoft.com/office/drawing/2014/main" id="{643F367B-CF90-0272-E327-7A267CCAE239}"/>
                </a:ext>
              </a:extLst>
            </p:cNvPr>
            <p:cNvSpPr txBox="1"/>
            <p:nvPr/>
          </p:nvSpPr>
          <p:spPr>
            <a:xfrm>
              <a:off x="6207393" y="1890150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0" name="CaixaDeTexto 10">
              <a:extLst>
                <a:ext uri="{FF2B5EF4-FFF2-40B4-BE49-F238E27FC236}">
                  <a16:creationId xmlns:a16="http://schemas.microsoft.com/office/drawing/2014/main" id="{BDF4CBBE-6009-A958-5D8D-47BC58AC4C52}"/>
                </a:ext>
              </a:extLst>
            </p:cNvPr>
            <p:cNvSpPr txBox="1"/>
            <p:nvPr/>
          </p:nvSpPr>
          <p:spPr>
            <a:xfrm>
              <a:off x="6207393" y="2178182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2" name="CaixaDeTexto 12">
              <a:extLst>
                <a:ext uri="{FF2B5EF4-FFF2-40B4-BE49-F238E27FC236}">
                  <a16:creationId xmlns:a16="http://schemas.microsoft.com/office/drawing/2014/main" id="{8D11D885-19A1-7469-7144-D62C770A5399}"/>
                </a:ext>
              </a:extLst>
            </p:cNvPr>
            <p:cNvSpPr txBox="1"/>
            <p:nvPr/>
          </p:nvSpPr>
          <p:spPr>
            <a:xfrm>
              <a:off x="6213199" y="3346895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4" name="CaixaDeTexto 14">
              <a:extLst>
                <a:ext uri="{FF2B5EF4-FFF2-40B4-BE49-F238E27FC236}">
                  <a16:creationId xmlns:a16="http://schemas.microsoft.com/office/drawing/2014/main" id="{54159ACC-BC4B-8372-ACCA-78FC75E283C0}"/>
                </a:ext>
              </a:extLst>
            </p:cNvPr>
            <p:cNvSpPr txBox="1"/>
            <p:nvPr/>
          </p:nvSpPr>
          <p:spPr>
            <a:xfrm>
              <a:off x="6212038" y="3690350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7" name="CaixaDeTexto 15">
              <a:extLst>
                <a:ext uri="{FF2B5EF4-FFF2-40B4-BE49-F238E27FC236}">
                  <a16:creationId xmlns:a16="http://schemas.microsoft.com/office/drawing/2014/main" id="{31168708-A571-2993-D73A-B025C85305C0}"/>
                </a:ext>
              </a:extLst>
            </p:cNvPr>
            <p:cNvSpPr txBox="1"/>
            <p:nvPr/>
          </p:nvSpPr>
          <p:spPr>
            <a:xfrm>
              <a:off x="6200609" y="4134331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9" name="CaixaDeTexto 8">
              <a:extLst>
                <a:ext uri="{FF2B5EF4-FFF2-40B4-BE49-F238E27FC236}">
                  <a16:creationId xmlns:a16="http://schemas.microsoft.com/office/drawing/2014/main" id="{4A6B08E0-0331-3398-D7AA-914231C3AB7E}"/>
                </a:ext>
              </a:extLst>
            </p:cNvPr>
            <p:cNvSpPr txBox="1"/>
            <p:nvPr/>
          </p:nvSpPr>
          <p:spPr>
            <a:xfrm>
              <a:off x="6863823" y="1890150"/>
              <a:ext cx="117852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15/11 </a:t>
              </a:r>
              <a:r>
                <a:rPr lang="pt-BR" sz="1000" dirty="0" err="1">
                  <a:latin typeface="Usual Light" panose="020B0403030403020204" pitchFamily="34" charset="77"/>
                </a:rPr>
                <a:t>sexta-fera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46" name="CaixaDeTexto 10">
              <a:extLst>
                <a:ext uri="{FF2B5EF4-FFF2-40B4-BE49-F238E27FC236}">
                  <a16:creationId xmlns:a16="http://schemas.microsoft.com/office/drawing/2014/main" id="{D6F30B16-BE5A-21B5-FC0F-EF8A6DF1F04A}"/>
                </a:ext>
              </a:extLst>
            </p:cNvPr>
            <p:cNvSpPr txBox="1"/>
            <p:nvPr/>
          </p:nvSpPr>
          <p:spPr>
            <a:xfrm>
              <a:off x="6866243" y="2168309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Proclamação da República</a:t>
              </a:r>
            </a:p>
          </p:txBody>
        </p:sp>
        <p:sp>
          <p:nvSpPr>
            <p:cNvPr id="47" name="CaixaDeTexto 12">
              <a:extLst>
                <a:ext uri="{FF2B5EF4-FFF2-40B4-BE49-F238E27FC236}">
                  <a16:creationId xmlns:a16="http://schemas.microsoft.com/office/drawing/2014/main" id="{26397173-8388-A48B-0728-BB36E64E05AF}"/>
                </a:ext>
              </a:extLst>
            </p:cNvPr>
            <p:cNvSpPr txBox="1"/>
            <p:nvPr/>
          </p:nvSpPr>
          <p:spPr>
            <a:xfrm>
              <a:off x="6855465" y="3360507"/>
              <a:ext cx="60305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Stories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48" name="CaixaDeTexto 14">
              <a:extLst>
                <a:ext uri="{FF2B5EF4-FFF2-40B4-BE49-F238E27FC236}">
                  <a16:creationId xmlns:a16="http://schemas.microsoft.com/office/drawing/2014/main" id="{84D23EFE-8CEB-E071-961F-3161A3A67F87}"/>
                </a:ext>
              </a:extLst>
            </p:cNvPr>
            <p:cNvSpPr txBox="1"/>
            <p:nvPr/>
          </p:nvSpPr>
          <p:spPr>
            <a:xfrm>
              <a:off x="6855465" y="3690350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Topo</a:t>
              </a:r>
            </a:p>
          </p:txBody>
        </p:sp>
        <p:sp>
          <p:nvSpPr>
            <p:cNvPr id="49" name="CaixaDeTexto 15">
              <a:extLst>
                <a:ext uri="{FF2B5EF4-FFF2-40B4-BE49-F238E27FC236}">
                  <a16:creationId xmlns:a16="http://schemas.microsoft.com/office/drawing/2014/main" id="{C5EBE9A8-5C0B-80A2-BAA8-B0439DF2EB57}"/>
                </a:ext>
              </a:extLst>
            </p:cNvPr>
            <p:cNvSpPr txBox="1"/>
            <p:nvPr/>
          </p:nvSpPr>
          <p:spPr>
            <a:xfrm>
              <a:off x="6200608" y="4380552"/>
              <a:ext cx="2699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Comemorar o dia e celebrar a data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60" name="Conector Reto 98">
              <a:extLst>
                <a:ext uri="{FF2B5EF4-FFF2-40B4-BE49-F238E27FC236}">
                  <a16:creationId xmlns:a16="http://schemas.microsoft.com/office/drawing/2014/main" id="{AA321FA7-8BA2-A7CA-D8C5-9EAC13AEEBE2}"/>
                </a:ext>
              </a:extLst>
            </p:cNvPr>
            <p:cNvCxnSpPr>
              <a:cxnSpLocks/>
            </p:cNvCxnSpPr>
            <p:nvPr/>
          </p:nvCxnSpPr>
          <p:spPr>
            <a:xfrm>
              <a:off x="5945833" y="1781846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9301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10179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Quarta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CE9F1C7-82BE-AEB8-EA11-173D6DB08434}"/>
              </a:ext>
            </a:extLst>
          </p:cNvPr>
          <p:cNvGrpSpPr/>
          <p:nvPr/>
        </p:nvGrpSpPr>
        <p:grpSpPr>
          <a:xfrm>
            <a:off x="1819953" y="1763241"/>
            <a:ext cx="8552095" cy="3500788"/>
            <a:chOff x="347804" y="1763241"/>
            <a:chExt cx="8552095" cy="3500788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354589" y="1891699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354589" y="2179731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360395" y="3348444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359234" y="3691899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347805" y="4135880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3047094" y="1763241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1011019" y="1891699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18/11 segunda-feira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1013439" y="2169858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Conheça nosso  novo site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1002661" y="3362056"/>
              <a:ext cx="5148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Reels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1002661" y="3691899"/>
              <a:ext cx="57579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Fundo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347804" y="4382101"/>
              <a:ext cx="26992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Mostrar o novo site mais interativo e dinâmico da </a:t>
              </a:r>
              <a:r>
                <a:rPr lang="pt-BR" sz="1000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Transface</a:t>
              </a: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 e chamar as pessoas para visita-lo</a:t>
              </a:r>
            </a:p>
          </p:txBody>
        </p:sp>
        <p:sp>
          <p:nvSpPr>
            <p:cNvPr id="24" name="CaixaDeTexto 8">
              <a:extLst>
                <a:ext uri="{FF2B5EF4-FFF2-40B4-BE49-F238E27FC236}">
                  <a16:creationId xmlns:a16="http://schemas.microsoft.com/office/drawing/2014/main" id="{81A6E122-D2DD-B2D6-410D-550A5E69926F}"/>
                </a:ext>
              </a:extLst>
            </p:cNvPr>
            <p:cNvSpPr txBox="1"/>
            <p:nvPr/>
          </p:nvSpPr>
          <p:spPr>
            <a:xfrm>
              <a:off x="3156770" y="1890250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5" name="CaixaDeTexto 10">
              <a:extLst>
                <a:ext uri="{FF2B5EF4-FFF2-40B4-BE49-F238E27FC236}">
                  <a16:creationId xmlns:a16="http://schemas.microsoft.com/office/drawing/2014/main" id="{D92E30DD-EFA5-5400-3BC1-3B1523EF3A64}"/>
                </a:ext>
              </a:extLst>
            </p:cNvPr>
            <p:cNvSpPr txBox="1"/>
            <p:nvPr/>
          </p:nvSpPr>
          <p:spPr>
            <a:xfrm>
              <a:off x="3156770" y="2178282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2">
              <a:extLst>
                <a:ext uri="{FF2B5EF4-FFF2-40B4-BE49-F238E27FC236}">
                  <a16:creationId xmlns:a16="http://schemas.microsoft.com/office/drawing/2014/main" id="{5E4B5698-892E-7D87-BBCB-64FA5B626FB9}"/>
                </a:ext>
              </a:extLst>
            </p:cNvPr>
            <p:cNvSpPr txBox="1"/>
            <p:nvPr/>
          </p:nvSpPr>
          <p:spPr>
            <a:xfrm>
              <a:off x="3162576" y="3346995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4">
              <a:extLst>
                <a:ext uri="{FF2B5EF4-FFF2-40B4-BE49-F238E27FC236}">
                  <a16:creationId xmlns:a16="http://schemas.microsoft.com/office/drawing/2014/main" id="{6BB74679-4897-17B2-DDF7-017A23C7CBCD}"/>
                </a:ext>
              </a:extLst>
            </p:cNvPr>
            <p:cNvSpPr txBox="1"/>
            <p:nvPr/>
          </p:nvSpPr>
          <p:spPr>
            <a:xfrm>
              <a:off x="3161415" y="3690450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5">
              <a:extLst>
                <a:ext uri="{FF2B5EF4-FFF2-40B4-BE49-F238E27FC236}">
                  <a16:creationId xmlns:a16="http://schemas.microsoft.com/office/drawing/2014/main" id="{AEDA7B37-6113-0C84-8CD8-6CD3AB74B337}"/>
                </a:ext>
              </a:extLst>
            </p:cNvPr>
            <p:cNvSpPr txBox="1"/>
            <p:nvPr/>
          </p:nvSpPr>
          <p:spPr>
            <a:xfrm>
              <a:off x="3149986" y="4134431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8">
              <a:extLst>
                <a:ext uri="{FF2B5EF4-FFF2-40B4-BE49-F238E27FC236}">
                  <a16:creationId xmlns:a16="http://schemas.microsoft.com/office/drawing/2014/main" id="{E88CEFDE-6B0F-5E10-C423-CA47ED78FAB1}"/>
                </a:ext>
              </a:extLst>
            </p:cNvPr>
            <p:cNvSpPr txBox="1"/>
            <p:nvPr/>
          </p:nvSpPr>
          <p:spPr>
            <a:xfrm>
              <a:off x="3813200" y="1890250"/>
              <a:ext cx="127310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20/11 quinta-feira</a:t>
              </a:r>
            </a:p>
          </p:txBody>
        </p:sp>
        <p:sp>
          <p:nvSpPr>
            <p:cNvPr id="31" name="CaixaDeTexto 10">
              <a:extLst>
                <a:ext uri="{FF2B5EF4-FFF2-40B4-BE49-F238E27FC236}">
                  <a16:creationId xmlns:a16="http://schemas.microsoft.com/office/drawing/2014/main" id="{2E0AB43F-D7A7-16CE-6BCE-96D79E04BAB6}"/>
                </a:ext>
              </a:extLst>
            </p:cNvPr>
            <p:cNvSpPr txBox="1"/>
            <p:nvPr/>
          </p:nvSpPr>
          <p:spPr>
            <a:xfrm>
              <a:off x="3815620" y="2168409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Consciência Negra</a:t>
              </a:r>
            </a:p>
          </p:txBody>
        </p:sp>
        <p:sp>
          <p:nvSpPr>
            <p:cNvPr id="32" name="CaixaDeTexto 12">
              <a:extLst>
                <a:ext uri="{FF2B5EF4-FFF2-40B4-BE49-F238E27FC236}">
                  <a16:creationId xmlns:a16="http://schemas.microsoft.com/office/drawing/2014/main" id="{84820ED4-1BE8-FAB5-99A4-527F44185AC4}"/>
                </a:ext>
              </a:extLst>
            </p:cNvPr>
            <p:cNvSpPr txBox="1"/>
            <p:nvPr/>
          </p:nvSpPr>
          <p:spPr>
            <a:xfrm>
              <a:off x="3804842" y="3360607"/>
              <a:ext cx="60305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Stories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3" name="CaixaDeTexto 14">
              <a:extLst>
                <a:ext uri="{FF2B5EF4-FFF2-40B4-BE49-F238E27FC236}">
                  <a16:creationId xmlns:a16="http://schemas.microsoft.com/office/drawing/2014/main" id="{B6EEB04D-8B0A-FEC1-8F9F-FA7D4782DD91}"/>
                </a:ext>
              </a:extLst>
            </p:cNvPr>
            <p:cNvSpPr txBox="1"/>
            <p:nvPr/>
          </p:nvSpPr>
          <p:spPr>
            <a:xfrm>
              <a:off x="3804842" y="3690450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Topo</a:t>
              </a:r>
            </a:p>
          </p:txBody>
        </p:sp>
        <p:sp>
          <p:nvSpPr>
            <p:cNvPr id="34" name="CaixaDeTexto 15">
              <a:extLst>
                <a:ext uri="{FF2B5EF4-FFF2-40B4-BE49-F238E27FC236}">
                  <a16:creationId xmlns:a16="http://schemas.microsoft.com/office/drawing/2014/main" id="{3C7F8C12-70C8-F499-5100-80CFC07D2F1E}"/>
                </a:ext>
              </a:extLst>
            </p:cNvPr>
            <p:cNvSpPr txBox="1"/>
            <p:nvPr/>
          </p:nvSpPr>
          <p:spPr>
            <a:xfrm>
              <a:off x="3149985" y="4380652"/>
              <a:ext cx="2699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Comemorar o dia e celebrar a data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" name="CaixaDeTexto 8">
              <a:extLst>
                <a:ext uri="{FF2B5EF4-FFF2-40B4-BE49-F238E27FC236}">
                  <a16:creationId xmlns:a16="http://schemas.microsoft.com/office/drawing/2014/main" id="{643F367B-CF90-0272-E327-7A267CCAE239}"/>
                </a:ext>
              </a:extLst>
            </p:cNvPr>
            <p:cNvSpPr txBox="1"/>
            <p:nvPr/>
          </p:nvSpPr>
          <p:spPr>
            <a:xfrm>
              <a:off x="6207393" y="1890150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0" name="CaixaDeTexto 10">
              <a:extLst>
                <a:ext uri="{FF2B5EF4-FFF2-40B4-BE49-F238E27FC236}">
                  <a16:creationId xmlns:a16="http://schemas.microsoft.com/office/drawing/2014/main" id="{BDF4CBBE-6009-A958-5D8D-47BC58AC4C52}"/>
                </a:ext>
              </a:extLst>
            </p:cNvPr>
            <p:cNvSpPr txBox="1"/>
            <p:nvPr/>
          </p:nvSpPr>
          <p:spPr>
            <a:xfrm>
              <a:off x="6207393" y="2178182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2" name="CaixaDeTexto 12">
              <a:extLst>
                <a:ext uri="{FF2B5EF4-FFF2-40B4-BE49-F238E27FC236}">
                  <a16:creationId xmlns:a16="http://schemas.microsoft.com/office/drawing/2014/main" id="{8D11D885-19A1-7469-7144-D62C770A5399}"/>
                </a:ext>
              </a:extLst>
            </p:cNvPr>
            <p:cNvSpPr txBox="1"/>
            <p:nvPr/>
          </p:nvSpPr>
          <p:spPr>
            <a:xfrm>
              <a:off x="6213199" y="3346895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4" name="CaixaDeTexto 14">
              <a:extLst>
                <a:ext uri="{FF2B5EF4-FFF2-40B4-BE49-F238E27FC236}">
                  <a16:creationId xmlns:a16="http://schemas.microsoft.com/office/drawing/2014/main" id="{54159ACC-BC4B-8372-ACCA-78FC75E283C0}"/>
                </a:ext>
              </a:extLst>
            </p:cNvPr>
            <p:cNvSpPr txBox="1"/>
            <p:nvPr/>
          </p:nvSpPr>
          <p:spPr>
            <a:xfrm>
              <a:off x="6212038" y="3690350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7" name="CaixaDeTexto 15">
              <a:extLst>
                <a:ext uri="{FF2B5EF4-FFF2-40B4-BE49-F238E27FC236}">
                  <a16:creationId xmlns:a16="http://schemas.microsoft.com/office/drawing/2014/main" id="{31168708-A571-2993-D73A-B025C85305C0}"/>
                </a:ext>
              </a:extLst>
            </p:cNvPr>
            <p:cNvSpPr txBox="1"/>
            <p:nvPr/>
          </p:nvSpPr>
          <p:spPr>
            <a:xfrm>
              <a:off x="6200609" y="4134331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9" name="CaixaDeTexto 8">
              <a:extLst>
                <a:ext uri="{FF2B5EF4-FFF2-40B4-BE49-F238E27FC236}">
                  <a16:creationId xmlns:a16="http://schemas.microsoft.com/office/drawing/2014/main" id="{4A6B08E0-0331-3398-D7AA-914231C3AB7E}"/>
                </a:ext>
              </a:extLst>
            </p:cNvPr>
            <p:cNvSpPr txBox="1"/>
            <p:nvPr/>
          </p:nvSpPr>
          <p:spPr>
            <a:xfrm>
              <a:off x="6863823" y="1890150"/>
              <a:ext cx="12089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22/11 sexta-feira</a:t>
              </a:r>
            </a:p>
          </p:txBody>
        </p:sp>
        <p:sp>
          <p:nvSpPr>
            <p:cNvPr id="46" name="CaixaDeTexto 10">
              <a:extLst>
                <a:ext uri="{FF2B5EF4-FFF2-40B4-BE49-F238E27FC236}">
                  <a16:creationId xmlns:a16="http://schemas.microsoft.com/office/drawing/2014/main" id="{D6F30B16-BE5A-21B5-FC0F-EF8A6DF1F04A}"/>
                </a:ext>
              </a:extLst>
            </p:cNvPr>
            <p:cNvSpPr txBox="1"/>
            <p:nvPr/>
          </p:nvSpPr>
          <p:spPr>
            <a:xfrm>
              <a:off x="6866243" y="2168309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Segurança para sua carga e garantia de entrega no prazo</a:t>
              </a:r>
            </a:p>
          </p:txBody>
        </p:sp>
        <p:sp>
          <p:nvSpPr>
            <p:cNvPr id="47" name="CaixaDeTexto 12">
              <a:extLst>
                <a:ext uri="{FF2B5EF4-FFF2-40B4-BE49-F238E27FC236}">
                  <a16:creationId xmlns:a16="http://schemas.microsoft.com/office/drawing/2014/main" id="{26397173-8388-A48B-0728-BB36E64E05AF}"/>
                </a:ext>
              </a:extLst>
            </p:cNvPr>
            <p:cNvSpPr txBox="1"/>
            <p:nvPr/>
          </p:nvSpPr>
          <p:spPr>
            <a:xfrm>
              <a:off x="6855465" y="3360507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48" name="CaixaDeTexto 14">
              <a:extLst>
                <a:ext uri="{FF2B5EF4-FFF2-40B4-BE49-F238E27FC236}">
                  <a16:creationId xmlns:a16="http://schemas.microsoft.com/office/drawing/2014/main" id="{84D23EFE-8CEB-E071-961F-3161A3A67F87}"/>
                </a:ext>
              </a:extLst>
            </p:cNvPr>
            <p:cNvSpPr txBox="1"/>
            <p:nvPr/>
          </p:nvSpPr>
          <p:spPr>
            <a:xfrm>
              <a:off x="6855465" y="3690350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49" name="CaixaDeTexto 15">
              <a:extLst>
                <a:ext uri="{FF2B5EF4-FFF2-40B4-BE49-F238E27FC236}">
                  <a16:creationId xmlns:a16="http://schemas.microsoft.com/office/drawing/2014/main" id="{C5EBE9A8-5C0B-80A2-BAA8-B0439DF2EB57}"/>
                </a:ext>
              </a:extLst>
            </p:cNvPr>
            <p:cNvSpPr txBox="1"/>
            <p:nvPr/>
          </p:nvSpPr>
          <p:spPr>
            <a:xfrm>
              <a:off x="6200608" y="4380552"/>
              <a:ext cx="26992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Demonstrar que a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Transface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 é a opção mais segura quando se trata em fretes de cargas 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60" name="Conector Reto 98">
              <a:extLst>
                <a:ext uri="{FF2B5EF4-FFF2-40B4-BE49-F238E27FC236}">
                  <a16:creationId xmlns:a16="http://schemas.microsoft.com/office/drawing/2014/main" id="{AA321FA7-8BA2-A7CA-D8C5-9EAC13AEEBE2}"/>
                </a:ext>
              </a:extLst>
            </p:cNvPr>
            <p:cNvCxnSpPr>
              <a:cxnSpLocks/>
            </p:cNvCxnSpPr>
            <p:nvPr/>
          </p:nvCxnSpPr>
          <p:spPr>
            <a:xfrm>
              <a:off x="5945833" y="1781846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77290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10179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Quinta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CCF9B5F-F3B8-E9AF-1514-A5364643ED7B}"/>
              </a:ext>
            </a:extLst>
          </p:cNvPr>
          <p:cNvGrpSpPr/>
          <p:nvPr/>
        </p:nvGrpSpPr>
        <p:grpSpPr>
          <a:xfrm>
            <a:off x="3345264" y="1763241"/>
            <a:ext cx="5501472" cy="3482183"/>
            <a:chOff x="1819953" y="1763241"/>
            <a:chExt cx="5501472" cy="3482183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1826738" y="1891699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1826738" y="2179731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1832544" y="3348444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1831383" y="3691899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1819954" y="4135880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4519243" y="1763241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2483168" y="1891699"/>
              <a:ext cx="1194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26/11 terça-feira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2485588" y="2169858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Fretamento rápido e seguro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2474810" y="3362056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2474810" y="3691899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1819953" y="4382101"/>
              <a:ext cx="26992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 </a:t>
              </a:r>
              <a:r>
                <a:rPr lang="pt-BR" sz="1000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Transface</a:t>
              </a: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 é a melhor opção para quem busca agilidade aliada com segurança</a:t>
              </a:r>
            </a:p>
          </p:txBody>
        </p:sp>
        <p:sp>
          <p:nvSpPr>
            <p:cNvPr id="24" name="CaixaDeTexto 8">
              <a:extLst>
                <a:ext uri="{FF2B5EF4-FFF2-40B4-BE49-F238E27FC236}">
                  <a16:creationId xmlns:a16="http://schemas.microsoft.com/office/drawing/2014/main" id="{81A6E122-D2DD-B2D6-410D-550A5E69926F}"/>
                </a:ext>
              </a:extLst>
            </p:cNvPr>
            <p:cNvSpPr txBox="1"/>
            <p:nvPr/>
          </p:nvSpPr>
          <p:spPr>
            <a:xfrm>
              <a:off x="4628919" y="1890250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5" name="CaixaDeTexto 10">
              <a:extLst>
                <a:ext uri="{FF2B5EF4-FFF2-40B4-BE49-F238E27FC236}">
                  <a16:creationId xmlns:a16="http://schemas.microsoft.com/office/drawing/2014/main" id="{D92E30DD-EFA5-5400-3BC1-3B1523EF3A64}"/>
                </a:ext>
              </a:extLst>
            </p:cNvPr>
            <p:cNvSpPr txBox="1"/>
            <p:nvPr/>
          </p:nvSpPr>
          <p:spPr>
            <a:xfrm>
              <a:off x="4628919" y="2178282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2">
              <a:extLst>
                <a:ext uri="{FF2B5EF4-FFF2-40B4-BE49-F238E27FC236}">
                  <a16:creationId xmlns:a16="http://schemas.microsoft.com/office/drawing/2014/main" id="{5E4B5698-892E-7D87-BBCB-64FA5B626FB9}"/>
                </a:ext>
              </a:extLst>
            </p:cNvPr>
            <p:cNvSpPr txBox="1"/>
            <p:nvPr/>
          </p:nvSpPr>
          <p:spPr>
            <a:xfrm>
              <a:off x="4634725" y="3346995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4">
              <a:extLst>
                <a:ext uri="{FF2B5EF4-FFF2-40B4-BE49-F238E27FC236}">
                  <a16:creationId xmlns:a16="http://schemas.microsoft.com/office/drawing/2014/main" id="{6BB74679-4897-17B2-DDF7-017A23C7CBCD}"/>
                </a:ext>
              </a:extLst>
            </p:cNvPr>
            <p:cNvSpPr txBox="1"/>
            <p:nvPr/>
          </p:nvSpPr>
          <p:spPr>
            <a:xfrm>
              <a:off x="4633564" y="3690450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5">
              <a:extLst>
                <a:ext uri="{FF2B5EF4-FFF2-40B4-BE49-F238E27FC236}">
                  <a16:creationId xmlns:a16="http://schemas.microsoft.com/office/drawing/2014/main" id="{AEDA7B37-6113-0C84-8CD8-6CD3AB74B337}"/>
                </a:ext>
              </a:extLst>
            </p:cNvPr>
            <p:cNvSpPr txBox="1"/>
            <p:nvPr/>
          </p:nvSpPr>
          <p:spPr>
            <a:xfrm>
              <a:off x="4622135" y="4134431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8">
              <a:extLst>
                <a:ext uri="{FF2B5EF4-FFF2-40B4-BE49-F238E27FC236}">
                  <a16:creationId xmlns:a16="http://schemas.microsoft.com/office/drawing/2014/main" id="{E88CEFDE-6B0F-5E10-C423-CA47ED78FAB1}"/>
                </a:ext>
              </a:extLst>
            </p:cNvPr>
            <p:cNvSpPr txBox="1"/>
            <p:nvPr/>
          </p:nvSpPr>
          <p:spPr>
            <a:xfrm>
              <a:off x="5285349" y="1890250"/>
              <a:ext cx="127310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28/11 quinta-feira</a:t>
              </a:r>
            </a:p>
          </p:txBody>
        </p:sp>
        <p:sp>
          <p:nvSpPr>
            <p:cNvPr id="31" name="CaixaDeTexto 10">
              <a:extLst>
                <a:ext uri="{FF2B5EF4-FFF2-40B4-BE49-F238E27FC236}">
                  <a16:creationId xmlns:a16="http://schemas.microsoft.com/office/drawing/2014/main" id="{2E0AB43F-D7A7-16CE-6BCE-96D79E04BAB6}"/>
                </a:ext>
              </a:extLst>
            </p:cNvPr>
            <p:cNvSpPr txBox="1"/>
            <p:nvPr/>
          </p:nvSpPr>
          <p:spPr>
            <a:xfrm>
              <a:off x="5287769" y="2168409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Aniversário de Franca</a:t>
              </a:r>
            </a:p>
          </p:txBody>
        </p:sp>
        <p:sp>
          <p:nvSpPr>
            <p:cNvPr id="32" name="CaixaDeTexto 12">
              <a:extLst>
                <a:ext uri="{FF2B5EF4-FFF2-40B4-BE49-F238E27FC236}">
                  <a16:creationId xmlns:a16="http://schemas.microsoft.com/office/drawing/2014/main" id="{84820ED4-1BE8-FAB5-99A4-527F44185AC4}"/>
                </a:ext>
              </a:extLst>
            </p:cNvPr>
            <p:cNvSpPr txBox="1"/>
            <p:nvPr/>
          </p:nvSpPr>
          <p:spPr>
            <a:xfrm>
              <a:off x="5276991" y="3360607"/>
              <a:ext cx="60305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Stories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3" name="CaixaDeTexto 14">
              <a:extLst>
                <a:ext uri="{FF2B5EF4-FFF2-40B4-BE49-F238E27FC236}">
                  <a16:creationId xmlns:a16="http://schemas.microsoft.com/office/drawing/2014/main" id="{B6EEB04D-8B0A-FEC1-8F9F-FA7D4782DD91}"/>
                </a:ext>
              </a:extLst>
            </p:cNvPr>
            <p:cNvSpPr txBox="1"/>
            <p:nvPr/>
          </p:nvSpPr>
          <p:spPr>
            <a:xfrm>
              <a:off x="5276991" y="3690450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Topo</a:t>
              </a:r>
            </a:p>
          </p:txBody>
        </p:sp>
        <p:sp>
          <p:nvSpPr>
            <p:cNvPr id="34" name="CaixaDeTexto 15">
              <a:extLst>
                <a:ext uri="{FF2B5EF4-FFF2-40B4-BE49-F238E27FC236}">
                  <a16:creationId xmlns:a16="http://schemas.microsoft.com/office/drawing/2014/main" id="{3C7F8C12-70C8-F499-5100-80CFC07D2F1E}"/>
                </a:ext>
              </a:extLst>
            </p:cNvPr>
            <p:cNvSpPr txBox="1"/>
            <p:nvPr/>
          </p:nvSpPr>
          <p:spPr>
            <a:xfrm>
              <a:off x="4622134" y="4380652"/>
              <a:ext cx="2699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Parabenizar a cidade e celebrar a data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69106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607602" y="2135564"/>
            <a:ext cx="80806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rgbClr val="04D9C4"/>
                </a:solidFill>
                <a:latin typeface="Monument Extended" pitchFamily="2" charset="77"/>
              </a:rPr>
              <a:t>Endo</a:t>
            </a:r>
          </a:p>
          <a:p>
            <a:r>
              <a:rPr lang="pt-BR" sz="8000" dirty="0">
                <a:solidFill>
                  <a:srgbClr val="04D9C4"/>
                </a:solidFill>
                <a:latin typeface="Monument Extended" pitchFamily="2" charset="77"/>
              </a:rPr>
              <a:t>marketing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082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93D46337-4CE9-A7E4-58C5-2F3927FEC1DE}"/>
              </a:ext>
            </a:extLst>
          </p:cNvPr>
          <p:cNvGrpSpPr/>
          <p:nvPr/>
        </p:nvGrpSpPr>
        <p:grpSpPr>
          <a:xfrm>
            <a:off x="4744280" y="1686169"/>
            <a:ext cx="2703441" cy="3482183"/>
            <a:chOff x="3304120" y="1686169"/>
            <a:chExt cx="2703441" cy="3482183"/>
          </a:xfrm>
        </p:grpSpPr>
        <p:sp>
          <p:nvSpPr>
            <p:cNvPr id="3" name="CaixaDeTexto 10">
              <a:extLst>
                <a:ext uri="{FF2B5EF4-FFF2-40B4-BE49-F238E27FC236}">
                  <a16:creationId xmlns:a16="http://schemas.microsoft.com/office/drawing/2014/main" id="{84865FA8-36B6-F202-DD4E-03008672FA59}"/>
                </a:ext>
              </a:extLst>
            </p:cNvPr>
            <p:cNvSpPr txBox="1"/>
            <p:nvPr/>
          </p:nvSpPr>
          <p:spPr>
            <a:xfrm>
              <a:off x="3304120" y="18019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0" name="CaixaDeTexto 15">
              <a:extLst>
                <a:ext uri="{FF2B5EF4-FFF2-40B4-BE49-F238E27FC236}">
                  <a16:creationId xmlns:a16="http://schemas.microsoft.com/office/drawing/2014/main" id="{7F0A84E0-E7A8-B009-80F3-0297A9784687}"/>
                </a:ext>
              </a:extLst>
            </p:cNvPr>
            <p:cNvSpPr txBox="1"/>
            <p:nvPr/>
          </p:nvSpPr>
          <p:spPr>
            <a:xfrm>
              <a:off x="3308275" y="2378624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Ideias: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12" name="Conector Reto 98">
              <a:extLst>
                <a:ext uri="{FF2B5EF4-FFF2-40B4-BE49-F238E27FC236}">
                  <a16:creationId xmlns:a16="http://schemas.microsoft.com/office/drawing/2014/main" id="{08F4B198-5343-ED81-4483-D3B195DFFBEB}"/>
                </a:ext>
              </a:extLst>
            </p:cNvPr>
            <p:cNvCxnSpPr>
              <a:cxnSpLocks/>
            </p:cNvCxnSpPr>
            <p:nvPr/>
          </p:nvCxnSpPr>
          <p:spPr>
            <a:xfrm>
              <a:off x="6007403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CaixaDeTexto 10">
              <a:extLst>
                <a:ext uri="{FF2B5EF4-FFF2-40B4-BE49-F238E27FC236}">
                  <a16:creationId xmlns:a16="http://schemas.microsoft.com/office/drawing/2014/main" id="{A9474A52-A761-EBF7-F52F-4FBF8EDC75DF}"/>
                </a:ext>
              </a:extLst>
            </p:cNvPr>
            <p:cNvSpPr txBox="1"/>
            <p:nvPr/>
          </p:nvSpPr>
          <p:spPr>
            <a:xfrm>
              <a:off x="3962970" y="1792086"/>
              <a:ext cx="203365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Novembro Azul: mês de conscientização sobre o câncer de próstata</a:t>
              </a:r>
            </a:p>
          </p:txBody>
        </p:sp>
        <p:sp>
          <p:nvSpPr>
            <p:cNvPr id="18" name="CaixaDeTexto 15">
              <a:extLst>
                <a:ext uri="{FF2B5EF4-FFF2-40B4-BE49-F238E27FC236}">
                  <a16:creationId xmlns:a16="http://schemas.microsoft.com/office/drawing/2014/main" id="{63464B39-098D-4A86-7440-FA9C2A53EFC4}"/>
                </a:ext>
              </a:extLst>
            </p:cNvPr>
            <p:cNvSpPr txBox="1"/>
            <p:nvPr/>
          </p:nvSpPr>
          <p:spPr>
            <a:xfrm>
              <a:off x="3308274" y="2624845"/>
              <a:ext cx="269928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BR" sz="1000" b="1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Desenvolver cartões 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com dicas de prevenção, autoexame e como buscar ajuda médica</a:t>
              </a:r>
            </a:p>
            <a:p>
              <a:pPr marL="17145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  <a:p>
              <a:pPr marL="17145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BR" sz="1000" b="1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Co</a:t>
              </a:r>
              <a:r>
                <a:rPr lang="pt-BR" sz="1000" b="1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municar os colaboradores 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para assistirem o vídeo no Instagram da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Transface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, curtir, comentarem e compartilharem</a:t>
              </a:r>
            </a:p>
            <a:p>
              <a:pPr marL="17145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  <a:p>
              <a:pPr marL="17145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BR" sz="1000" b="1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Dia azul: 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pedir para os trabalhadores homens irem de camiseta azul em um dia de novembro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7217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607603" y="2135564"/>
            <a:ext cx="630383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rgbClr val="04D9C4"/>
                </a:solidFill>
                <a:latin typeface="Monument Extended" pitchFamily="2" charset="77"/>
              </a:rPr>
              <a:t>Extras</a:t>
            </a:r>
          </a:p>
          <a:p>
            <a:r>
              <a:rPr lang="pt-BR" sz="2400" dirty="0">
                <a:solidFill>
                  <a:schemeClr val="bg1"/>
                </a:solidFill>
                <a:latin typeface="Usual Light" panose="020B0403030403020204" pitchFamily="34" charset="0"/>
              </a:rPr>
              <a:t>Conteúdos criados pelo próprio cliente</a:t>
            </a:r>
          </a:p>
          <a:p>
            <a:endParaRPr lang="pt-BR" sz="8000" dirty="0">
              <a:solidFill>
                <a:srgbClr val="04D9C4"/>
              </a:solidFill>
              <a:latin typeface="Monument Extended" pitchFamily="2" charset="77"/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1281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3639</TotalTime>
  <Words>552</Words>
  <Application>Microsoft Office PowerPoint</Application>
  <PresentationFormat>Widescreen</PresentationFormat>
  <Paragraphs>176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Monument Extended</vt:lpstr>
      <vt:lpstr>Usual</vt:lpstr>
      <vt:lpstr>Usual Light</vt:lpstr>
      <vt:lpstr>Usual Medium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Caroline Piotto</dc:creator>
  <cp:lastModifiedBy>Musa Criativa</cp:lastModifiedBy>
  <cp:revision>418</cp:revision>
  <dcterms:created xsi:type="dcterms:W3CDTF">2024-03-13T13:18:45Z</dcterms:created>
  <dcterms:modified xsi:type="dcterms:W3CDTF">2024-10-10T18:54:47Z</dcterms:modified>
</cp:coreProperties>
</file>

<file path=docProps/thumbnail.jpeg>
</file>